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63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7" d="100"/>
          <a:sy n="47" d="100"/>
        </p:scale>
        <p:origin x="-117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997075"/>
            <a:ext cx="7772400" cy="1431925"/>
          </a:xfrm>
        </p:spPr>
        <p:txBody>
          <a:bodyPr anchor="b" anchorCtr="1"/>
          <a:lstStyle>
            <a:lvl1pPr algn="ctr">
              <a:defRPr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GB"/>
              <a:t>Click to edit Master subtitle style</a:t>
            </a:r>
          </a:p>
        </p:txBody>
      </p:sp>
      <p:sp>
        <p:nvSpPr>
          <p:cNvPr id="5124" name="Freeform 4"/>
          <p:cNvSpPr>
            <a:spLocks/>
          </p:cNvSpPr>
          <p:nvPr/>
        </p:nvSpPr>
        <p:spPr bwMode="auto">
          <a:xfrm>
            <a:off x="285750" y="2803525"/>
            <a:ext cx="1588" cy="3035300"/>
          </a:xfrm>
          <a:custGeom>
            <a:avLst/>
            <a:gdLst>
              <a:gd name="T0" fmla="*/ 0 h 1912"/>
              <a:gd name="T1" fmla="*/ 6 h 1912"/>
              <a:gd name="T2" fmla="*/ 6 h 1912"/>
              <a:gd name="T3" fmla="*/ 60 h 1912"/>
              <a:gd name="T4" fmla="*/ 1912 h 1912"/>
              <a:gd name="T5" fmla="*/ 1912 h 1912"/>
              <a:gd name="T6" fmla="*/ 0 h 1912"/>
              <a:gd name="T7" fmla="*/ 0 h 191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  <a:cxn ang="0">
                <a:pos x="0" y="T3"/>
              </a:cxn>
              <a:cxn ang="0">
                <a:pos x="0" y="T4"/>
              </a:cxn>
              <a:cxn ang="0">
                <a:pos x="0" y="T5"/>
              </a:cxn>
              <a:cxn ang="0">
                <a:pos x="0" y="T6"/>
              </a:cxn>
              <a:cxn ang="0">
                <a:pos x="0" y="T7"/>
              </a:cxn>
            </a:cxnLst>
            <a:rect l="0" t="0" r="r" b="b"/>
            <a:pathLst>
              <a:path h="1912">
                <a:moveTo>
                  <a:pt x="0" y="0"/>
                </a:moveTo>
                <a:lnTo>
                  <a:pt x="0" y="6"/>
                </a:lnTo>
                <a:lnTo>
                  <a:pt x="0" y="6"/>
                </a:lnTo>
                <a:lnTo>
                  <a:pt x="0" y="60"/>
                </a:lnTo>
                <a:lnTo>
                  <a:pt x="0" y="1912"/>
                </a:lnTo>
                <a:lnTo>
                  <a:pt x="0" y="1912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rgbClr val="6BBA27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6FBC6F8C-B12D-4DD2-8827-41D5C85EE086}" type="slidenum">
              <a:rPr lang="en-GB"/>
              <a:pPr/>
              <a:t>‹#›</a:t>
            </a:fld>
            <a:endParaRPr lang="en-GB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8C0A6FA-A16E-45FF-91B9-A4108E6CAA3C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92100"/>
            <a:ext cx="2057400" cy="5727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92100"/>
            <a:ext cx="6019800" cy="5727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71702E-97AE-4E47-9298-37C0AE928BCD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DC7527A-20BD-4B70-A91A-DCEFE3E7618C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DACBFC-98AC-4315-8542-8F79B991369D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28A2A7A-513B-487B-B05C-6FF54BF20661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7B3941-8ACA-4B4D-BFBF-13A17E2FBC24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F422DE-5B50-4633-9875-0A74A7C6209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AD1C5C-55BF-4EB5-A17D-55D0C2EE379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31FAD4-E540-4F1A-BD4E-EE43F249297A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43AF85B-85A6-4A9C-BC7C-1A1514AEEE5E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 cstate="print">
            <a:duotone>
              <a:schemeClr val="bg1"/>
              <a:srgbClr val="FFFFFF"/>
            </a:duotone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92100"/>
            <a:ext cx="8229600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05000"/>
            <a:ext cx="82296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endParaRPr lang="en-GB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endParaRPr lang="en-GB"/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defRPr>
            </a:lvl1pPr>
          </a:lstStyle>
          <a:p>
            <a:fld id="{56EA3CA1-1487-476D-A1EC-9360670BBA0C}" type="slidenum">
              <a:rPr lang="en-GB"/>
              <a:pPr/>
              <a:t>‹#›</a:t>
            </a:fld>
            <a:endParaRPr lang="en-GB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Tahoma" pitchFamily="34" charset="0"/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Tahoma" pitchFamily="34" charset="0"/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4213" y="1052513"/>
            <a:ext cx="7772400" cy="1431925"/>
          </a:xfrm>
        </p:spPr>
        <p:txBody>
          <a:bodyPr/>
          <a:lstStyle/>
          <a:p>
            <a:r>
              <a:rPr lang="en-GB" sz="6000"/>
              <a:t>the portfolio extension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/>
              <a:t>Part 2</a:t>
            </a:r>
          </a:p>
          <a:p>
            <a:endParaRPr lang="en-GB"/>
          </a:p>
          <a:p>
            <a:r>
              <a:rPr lang="en-GB"/>
              <a:t>writing the report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51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GB"/>
              <a:t>portfolio extension report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905000"/>
            <a:ext cx="8229600" cy="4403725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GB" sz="2400"/>
              <a:t>Introduction</a:t>
            </a:r>
          </a:p>
          <a:p>
            <a:pPr>
              <a:lnSpc>
                <a:spcPct val="80000"/>
              </a:lnSpc>
              <a:buFontTx/>
              <a:buNone/>
            </a:pPr>
            <a:endParaRPr lang="en-GB" sz="2400"/>
          </a:p>
          <a:p>
            <a:pPr>
              <a:lnSpc>
                <a:spcPct val="80000"/>
              </a:lnSpc>
            </a:pPr>
            <a:r>
              <a:rPr lang="en-GB" sz="2400"/>
              <a:t>Criterion N (analysis of interview/s – easier if two interviews can be compared)</a:t>
            </a:r>
          </a:p>
          <a:p>
            <a:pPr>
              <a:lnSpc>
                <a:spcPct val="80000"/>
              </a:lnSpc>
              <a:buFontTx/>
              <a:buNone/>
            </a:pPr>
            <a:endParaRPr lang="en-GB" sz="2400"/>
          </a:p>
          <a:p>
            <a:pPr>
              <a:lnSpc>
                <a:spcPct val="80000"/>
              </a:lnSpc>
            </a:pPr>
            <a:r>
              <a:rPr lang="en-GB" sz="2400"/>
              <a:t>Criterion O (reflection on interview applied to the portfolio – compare portfolio and interview/s and highlight new relationship/idea/perspective arising from the comparison)</a:t>
            </a:r>
          </a:p>
          <a:p>
            <a:pPr>
              <a:lnSpc>
                <a:spcPct val="80000"/>
              </a:lnSpc>
            </a:pPr>
            <a:endParaRPr lang="en-GB" sz="2400"/>
          </a:p>
          <a:p>
            <a:pPr>
              <a:lnSpc>
                <a:spcPct val="80000"/>
              </a:lnSpc>
            </a:pPr>
            <a:r>
              <a:rPr lang="en-GB" sz="2400"/>
              <a:t>Criterion P (implications/recommendations arising from the synthesis of the interview and the portfolio in O – student’s own opinion on the ‘future’ of the issue 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5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GB"/>
              <a:t>introduction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905000"/>
            <a:ext cx="8229600" cy="4403725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GB" sz="2000"/>
              <a:t>many candidates used much of section N to “introduce” the issue and the interview</a:t>
            </a:r>
          </a:p>
          <a:p>
            <a:pPr>
              <a:lnSpc>
                <a:spcPct val="80000"/>
              </a:lnSpc>
            </a:pPr>
            <a:r>
              <a:rPr lang="en-GB" sz="2000"/>
              <a:t>this does not add to the discussion and is ignored for assessment purposes</a:t>
            </a:r>
          </a:p>
          <a:p>
            <a:pPr>
              <a:lnSpc>
                <a:spcPct val="80000"/>
              </a:lnSpc>
            </a:pPr>
            <a:endParaRPr lang="en-GB" sz="2000"/>
          </a:p>
          <a:p>
            <a:pPr>
              <a:lnSpc>
                <a:spcPct val="80000"/>
              </a:lnSpc>
            </a:pPr>
            <a:r>
              <a:rPr lang="en-GB" sz="2000"/>
              <a:t>it is recommended that a preliminary, short section is used for this purpose:</a:t>
            </a:r>
          </a:p>
          <a:p>
            <a:pPr lvl="1">
              <a:lnSpc>
                <a:spcPct val="80000"/>
              </a:lnSpc>
            </a:pPr>
            <a:r>
              <a:rPr lang="en-GB" sz="1800"/>
              <a:t>use the heading </a:t>
            </a:r>
            <a:r>
              <a:rPr lang="en-GB" sz="1800" i="1"/>
              <a:t>introduction</a:t>
            </a:r>
            <a:endParaRPr lang="en-GB" sz="1800"/>
          </a:p>
          <a:p>
            <a:pPr lvl="1">
              <a:lnSpc>
                <a:spcPct val="80000"/>
              </a:lnSpc>
            </a:pPr>
            <a:r>
              <a:rPr lang="en-GB" sz="1800"/>
              <a:t>write no more than 100 words</a:t>
            </a:r>
          </a:p>
          <a:p>
            <a:pPr lvl="1">
              <a:lnSpc>
                <a:spcPct val="80000"/>
              </a:lnSpc>
            </a:pPr>
            <a:r>
              <a:rPr lang="en-GB" sz="1800"/>
              <a:t>state briefly the issue, and the stakeholders, as identified in criterion C or D</a:t>
            </a:r>
          </a:p>
          <a:p>
            <a:pPr lvl="1">
              <a:lnSpc>
                <a:spcPct val="80000"/>
              </a:lnSpc>
            </a:pPr>
            <a:r>
              <a:rPr lang="en-GB" sz="1800"/>
              <a:t>state the interviewee(s), and justify the qualification as a stakeholder</a:t>
            </a:r>
          </a:p>
          <a:p>
            <a:pPr>
              <a:lnSpc>
                <a:spcPct val="80000"/>
              </a:lnSpc>
            </a:pPr>
            <a:endParaRPr lang="en-GB" sz="2000"/>
          </a:p>
          <a:p>
            <a:pPr>
              <a:lnSpc>
                <a:spcPct val="80000"/>
              </a:lnSpc>
            </a:pPr>
            <a:r>
              <a:rPr lang="en-GB" sz="2000"/>
              <a:t>This 100 words will not count as part of the 1000 word maximum count. Anything over 100 words in the introduction WILL count.</a:t>
            </a:r>
          </a:p>
          <a:p>
            <a:pPr>
              <a:lnSpc>
                <a:spcPct val="80000"/>
              </a:lnSpc>
            </a:pPr>
            <a:endParaRPr lang="en-GB" sz="200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225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225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2253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2253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2" dur="500"/>
                                        <p:tgtEl>
                                          <p:spTgt spid="2253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7" dur="500"/>
                                        <p:tgtEl>
                                          <p:spTgt spid="2253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2" dur="500"/>
                                        <p:tgtEl>
                                          <p:spTgt spid="2253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1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GB" sz="4000"/>
              <a:t>Discussion/analysis of the interview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84313"/>
            <a:ext cx="8229600" cy="4897437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GB" sz="2400"/>
              <a:t>a summary of the interview scores zero</a:t>
            </a:r>
          </a:p>
          <a:p>
            <a:pPr>
              <a:lnSpc>
                <a:spcPct val="90000"/>
              </a:lnSpc>
            </a:pPr>
            <a:r>
              <a:rPr lang="en-GB" sz="2400"/>
              <a:t>minimum level of discussion for 1 mark:</a:t>
            </a:r>
          </a:p>
          <a:p>
            <a:pPr lvl="1">
              <a:lnSpc>
                <a:spcPct val="90000"/>
              </a:lnSpc>
            </a:pPr>
            <a:r>
              <a:rPr lang="en-GB" sz="2000"/>
              <a:t>at least </a:t>
            </a:r>
            <a:r>
              <a:rPr lang="en-GB" sz="2000">
                <a:solidFill>
                  <a:schemeClr val="hlink"/>
                </a:solidFill>
              </a:rPr>
              <a:t>two key points</a:t>
            </a:r>
            <a:r>
              <a:rPr lang="en-GB" sz="2000"/>
              <a:t> are identified in own words</a:t>
            </a:r>
          </a:p>
          <a:p>
            <a:pPr lvl="1">
              <a:lnSpc>
                <a:spcPct val="90000"/>
              </a:lnSpc>
            </a:pPr>
            <a:r>
              <a:rPr lang="en-GB" sz="2000"/>
              <a:t>short quotes/references from the interview as </a:t>
            </a:r>
            <a:r>
              <a:rPr lang="en-GB" sz="2000">
                <a:solidFill>
                  <a:schemeClr val="hlink"/>
                </a:solidFill>
              </a:rPr>
              <a:t>supporting examples</a:t>
            </a:r>
            <a:r>
              <a:rPr lang="en-GB" sz="2000"/>
              <a:t> for each point</a:t>
            </a:r>
          </a:p>
          <a:p>
            <a:pPr>
              <a:lnSpc>
                <a:spcPct val="90000"/>
              </a:lnSpc>
            </a:pPr>
            <a:r>
              <a:rPr lang="en-GB" sz="2400"/>
              <a:t>next level (2 marks) also has some analysis</a:t>
            </a:r>
          </a:p>
          <a:p>
            <a:pPr lvl="1">
              <a:lnSpc>
                <a:spcPct val="90000"/>
              </a:lnSpc>
            </a:pPr>
            <a:r>
              <a:rPr lang="en-GB" sz="2000"/>
              <a:t>has at least the two key points and examples, as above</a:t>
            </a:r>
          </a:p>
          <a:p>
            <a:pPr lvl="1">
              <a:lnSpc>
                <a:spcPct val="90000"/>
              </a:lnSpc>
            </a:pPr>
            <a:r>
              <a:rPr lang="en-GB" sz="2000">
                <a:solidFill>
                  <a:schemeClr val="hlink"/>
                </a:solidFill>
              </a:rPr>
              <a:t>grouping, contrasting/comparing</a:t>
            </a:r>
            <a:r>
              <a:rPr lang="en-GB" sz="2000"/>
              <a:t> of views</a:t>
            </a:r>
          </a:p>
          <a:p>
            <a:pPr lvl="1">
              <a:lnSpc>
                <a:spcPct val="90000"/>
              </a:lnSpc>
            </a:pPr>
            <a:r>
              <a:rPr lang="en-GB" sz="2000"/>
              <a:t>this is clearly much easier with better interviews</a:t>
            </a:r>
          </a:p>
          <a:p>
            <a:pPr>
              <a:lnSpc>
                <a:spcPct val="90000"/>
              </a:lnSpc>
            </a:pPr>
            <a:r>
              <a:rPr lang="en-GB" sz="2400"/>
              <a:t>highest level (3 marks) shows a depth of analysis</a:t>
            </a:r>
          </a:p>
          <a:p>
            <a:pPr lvl="1">
              <a:lnSpc>
                <a:spcPct val="90000"/>
              </a:lnSpc>
            </a:pPr>
            <a:r>
              <a:rPr lang="en-GB" sz="2000">
                <a:solidFill>
                  <a:schemeClr val="hlink"/>
                </a:solidFill>
              </a:rPr>
              <a:t>explaining</a:t>
            </a:r>
            <a:r>
              <a:rPr lang="en-GB" sz="2000"/>
              <a:t> the nature of the contrasts/comparisons, grouping</a:t>
            </a:r>
          </a:p>
          <a:p>
            <a:pPr lvl="1">
              <a:lnSpc>
                <a:spcPct val="90000"/>
              </a:lnSpc>
            </a:pPr>
            <a:r>
              <a:rPr lang="en-GB" sz="2000"/>
              <a:t>at least one supporting example for each key point explained as above</a:t>
            </a:r>
          </a:p>
          <a:p>
            <a:pPr lvl="1">
              <a:lnSpc>
                <a:spcPct val="90000"/>
              </a:lnSpc>
            </a:pPr>
            <a:r>
              <a:rPr lang="en-GB" sz="2000"/>
              <a:t>a second interview could make this easier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23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23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235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2355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2" dur="500"/>
                                        <p:tgtEl>
                                          <p:spTgt spid="2355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7" dur="500"/>
                                        <p:tgtEl>
                                          <p:spTgt spid="2355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2" dur="500"/>
                                        <p:tgtEl>
                                          <p:spTgt spid="2355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7" dur="500"/>
                                        <p:tgtEl>
                                          <p:spTgt spid="2355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2" dur="500"/>
                                        <p:tgtEl>
                                          <p:spTgt spid="2355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7" dur="500"/>
                                        <p:tgtEl>
                                          <p:spTgt spid="2355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0" dur="500"/>
                                        <p:tgtEl>
                                          <p:spTgt spid="2355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55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115888"/>
            <a:ext cx="7931150" cy="1049337"/>
          </a:xfrm>
        </p:spPr>
        <p:txBody>
          <a:bodyPr/>
          <a:lstStyle/>
          <a:p>
            <a:pPr algn="ctr"/>
            <a:r>
              <a:rPr lang="en-GB" sz="4000"/>
              <a:t>Reflection on the interview, with respect to the portfolio research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41438"/>
            <a:ext cx="8229600" cy="5516562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GB" sz="1600"/>
              <a:t>the reflection </a:t>
            </a:r>
            <a:r>
              <a:rPr lang="en-GB" sz="1600">
                <a:solidFill>
                  <a:schemeClr val="hlink"/>
                </a:solidFill>
              </a:rPr>
              <a:t>MUST connect</a:t>
            </a:r>
            <a:r>
              <a:rPr lang="en-GB" sz="1600"/>
              <a:t> the interview(s) to the original portfolio research </a:t>
            </a:r>
          </a:p>
          <a:p>
            <a:pPr>
              <a:lnSpc>
                <a:spcPct val="80000"/>
              </a:lnSpc>
              <a:buFontTx/>
              <a:buNone/>
            </a:pPr>
            <a:endParaRPr lang="en-GB" sz="1600"/>
          </a:p>
          <a:p>
            <a:pPr>
              <a:lnSpc>
                <a:spcPct val="80000"/>
              </a:lnSpc>
            </a:pPr>
            <a:r>
              <a:rPr lang="en-GB" sz="1600"/>
              <a:t>the </a:t>
            </a:r>
            <a:r>
              <a:rPr lang="en-GB" sz="1600">
                <a:solidFill>
                  <a:schemeClr val="hlink"/>
                </a:solidFill>
              </a:rPr>
              <a:t>interview</a:t>
            </a:r>
            <a:r>
              <a:rPr lang="en-GB" sz="1600"/>
              <a:t> must be </a:t>
            </a:r>
            <a:r>
              <a:rPr lang="en-GB" sz="1600">
                <a:solidFill>
                  <a:schemeClr val="hlink"/>
                </a:solidFill>
              </a:rPr>
              <a:t>compared</a:t>
            </a:r>
            <a:r>
              <a:rPr lang="en-GB" sz="1600"/>
              <a:t> with the </a:t>
            </a:r>
            <a:r>
              <a:rPr lang="en-GB" sz="1600">
                <a:solidFill>
                  <a:schemeClr val="hlink"/>
                </a:solidFill>
              </a:rPr>
              <a:t>portfolio</a:t>
            </a:r>
            <a:r>
              <a:rPr lang="en-GB" sz="1600"/>
              <a:t> at the basic 1 mark level:</a:t>
            </a:r>
          </a:p>
          <a:p>
            <a:pPr lvl="1">
              <a:lnSpc>
                <a:spcPct val="80000"/>
              </a:lnSpc>
            </a:pPr>
            <a:r>
              <a:rPr lang="en-GB" sz="1400">
                <a:solidFill>
                  <a:schemeClr val="hlink"/>
                </a:solidFill>
              </a:rPr>
              <a:t>where did they agree?</a:t>
            </a:r>
          </a:p>
          <a:p>
            <a:pPr lvl="1">
              <a:lnSpc>
                <a:spcPct val="80000"/>
              </a:lnSpc>
            </a:pPr>
            <a:r>
              <a:rPr lang="en-GB" sz="1400">
                <a:solidFill>
                  <a:schemeClr val="hlink"/>
                </a:solidFill>
              </a:rPr>
              <a:t>where did they differ?</a:t>
            </a:r>
          </a:p>
          <a:p>
            <a:pPr lvl="1">
              <a:lnSpc>
                <a:spcPct val="80000"/>
              </a:lnSpc>
            </a:pPr>
            <a:endParaRPr lang="en-GB" sz="1400">
              <a:solidFill>
                <a:schemeClr val="hlink"/>
              </a:solidFill>
            </a:endParaRPr>
          </a:p>
          <a:p>
            <a:pPr>
              <a:lnSpc>
                <a:spcPct val="80000"/>
              </a:lnSpc>
            </a:pPr>
            <a:r>
              <a:rPr lang="en-GB" sz="1600">
                <a:solidFill>
                  <a:schemeClr val="hlink"/>
                </a:solidFill>
              </a:rPr>
              <a:t>supportive examples</a:t>
            </a:r>
            <a:r>
              <a:rPr lang="en-GB" sz="1600"/>
              <a:t> from the interview(s) </a:t>
            </a:r>
            <a:r>
              <a:rPr lang="en-GB" sz="1600">
                <a:solidFill>
                  <a:schemeClr val="hlink"/>
                </a:solidFill>
              </a:rPr>
              <a:t>AND</a:t>
            </a:r>
            <a:r>
              <a:rPr lang="en-GB" sz="1600"/>
              <a:t> portfolio raises the mark to 2 – </a:t>
            </a:r>
            <a:r>
              <a:rPr lang="en-GB" sz="1600">
                <a:solidFill>
                  <a:schemeClr val="hlink"/>
                </a:solidFill>
              </a:rPr>
              <a:t>explicit</a:t>
            </a:r>
            <a:r>
              <a:rPr lang="en-GB" sz="1600"/>
              <a:t> </a:t>
            </a:r>
            <a:r>
              <a:rPr lang="en-GB" sz="1600">
                <a:solidFill>
                  <a:schemeClr val="hlink"/>
                </a:solidFill>
              </a:rPr>
              <a:t>paraphrases or quotes</a:t>
            </a:r>
          </a:p>
          <a:p>
            <a:pPr>
              <a:lnSpc>
                <a:spcPct val="80000"/>
              </a:lnSpc>
              <a:buFontTx/>
              <a:buNone/>
            </a:pPr>
            <a:endParaRPr lang="en-GB" sz="1600">
              <a:solidFill>
                <a:schemeClr val="hlink"/>
              </a:solidFill>
            </a:endParaRPr>
          </a:p>
          <a:p>
            <a:pPr>
              <a:lnSpc>
                <a:spcPct val="80000"/>
              </a:lnSpc>
            </a:pPr>
            <a:r>
              <a:rPr lang="en-GB" sz="1600"/>
              <a:t>For 3 marks, “extensive” reflection is needed. Usually </a:t>
            </a:r>
            <a:r>
              <a:rPr lang="en-GB" sz="1600">
                <a:solidFill>
                  <a:schemeClr val="hlink"/>
                </a:solidFill>
              </a:rPr>
              <a:t>at least three different comparisons </a:t>
            </a:r>
            <a:r>
              <a:rPr lang="en-GB" sz="1600"/>
              <a:t>with supportive examples from interview(s) </a:t>
            </a:r>
            <a:r>
              <a:rPr lang="en-GB" sz="1600">
                <a:solidFill>
                  <a:schemeClr val="hlink"/>
                </a:solidFill>
              </a:rPr>
              <a:t>AND</a:t>
            </a:r>
            <a:r>
              <a:rPr lang="en-GB" sz="1600"/>
              <a:t> portfolio</a:t>
            </a:r>
          </a:p>
          <a:p>
            <a:pPr>
              <a:lnSpc>
                <a:spcPct val="80000"/>
              </a:lnSpc>
              <a:buFontTx/>
              <a:buNone/>
            </a:pPr>
            <a:endParaRPr lang="en-GB" sz="1600"/>
          </a:p>
          <a:p>
            <a:pPr>
              <a:lnSpc>
                <a:spcPct val="80000"/>
              </a:lnSpc>
            </a:pPr>
            <a:r>
              <a:rPr lang="en-GB" sz="1600"/>
              <a:t>For the highest mark of 4, a new “relationship” or new idea the student has learnt from the comparison and is </a:t>
            </a:r>
            <a:r>
              <a:rPr lang="en-GB" sz="1600">
                <a:solidFill>
                  <a:schemeClr val="hlink"/>
                </a:solidFill>
              </a:rPr>
              <a:t>NOT mentioned</a:t>
            </a:r>
            <a:r>
              <a:rPr lang="en-GB" sz="1600"/>
              <a:t> in the interview(s) or portfolio must be established/explained. </a:t>
            </a:r>
          </a:p>
          <a:p>
            <a:pPr>
              <a:lnSpc>
                <a:spcPct val="80000"/>
              </a:lnSpc>
            </a:pPr>
            <a:endParaRPr lang="en-GB" sz="1600">
              <a:solidFill>
                <a:schemeClr val="hlink"/>
              </a:solidFill>
            </a:endParaRPr>
          </a:p>
          <a:p>
            <a:pPr>
              <a:lnSpc>
                <a:spcPct val="80000"/>
              </a:lnSpc>
            </a:pPr>
            <a:r>
              <a:rPr lang="en-GB" sz="1600">
                <a:solidFill>
                  <a:schemeClr val="hlink"/>
                </a:solidFill>
              </a:rPr>
              <a:t>‘After comparing the interview(s) and the original portfolio my understanding of the issue/impacts/solutions is NOW changed/improved ……………….’</a:t>
            </a:r>
            <a:r>
              <a:rPr lang="en-GB" sz="1600" i="1">
                <a:solidFill>
                  <a:schemeClr val="hlink"/>
                </a:solidFill>
              </a:rPr>
              <a:t> </a:t>
            </a:r>
          </a:p>
          <a:p>
            <a:pPr lvl="1">
              <a:lnSpc>
                <a:spcPct val="80000"/>
              </a:lnSpc>
            </a:pPr>
            <a:r>
              <a:rPr lang="en-GB" sz="1400"/>
              <a:t>a different or changed perception of the importance/nature of an impact mentioned in the portfolio or interview(s)</a:t>
            </a:r>
          </a:p>
          <a:p>
            <a:pPr lvl="1">
              <a:lnSpc>
                <a:spcPct val="80000"/>
              </a:lnSpc>
            </a:pPr>
            <a:r>
              <a:rPr lang="en-GB" sz="1400"/>
              <a:t>a new appreciation of the side effect or evaluation of a possible solution</a:t>
            </a:r>
          </a:p>
          <a:p>
            <a:pPr lvl="1">
              <a:lnSpc>
                <a:spcPct val="80000"/>
              </a:lnSpc>
            </a:pPr>
            <a:r>
              <a:rPr lang="en-GB" sz="1400"/>
              <a:t>a new solution not considered in the portfolio piece or interview(s)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24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2457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2457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2457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2457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2" dur="500"/>
                                        <p:tgtEl>
                                          <p:spTgt spid="2457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7" dur="500"/>
                                        <p:tgtEl>
                                          <p:spTgt spid="24579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2" dur="500"/>
                                        <p:tgtEl>
                                          <p:spTgt spid="24579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7" dur="500"/>
                                        <p:tgtEl>
                                          <p:spTgt spid="24579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2" dur="500"/>
                                        <p:tgtEl>
                                          <p:spTgt spid="24579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7" dur="500"/>
                                        <p:tgtEl>
                                          <p:spTgt spid="24579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79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1049338"/>
          </a:xfrm>
        </p:spPr>
        <p:txBody>
          <a:bodyPr/>
          <a:lstStyle/>
          <a:p>
            <a:pPr algn="ctr"/>
            <a:r>
              <a:rPr lang="en-GB" sz="4000"/>
              <a:t>projection of broader implications</a:t>
            </a:r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68413"/>
            <a:ext cx="8229600" cy="5589587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GB" sz="1800"/>
              <a:t>this should </a:t>
            </a:r>
            <a:r>
              <a:rPr lang="en-GB" sz="1800">
                <a:solidFill>
                  <a:schemeClr val="hlink"/>
                </a:solidFill>
              </a:rPr>
              <a:t>not be a summary</a:t>
            </a:r>
            <a:r>
              <a:rPr lang="en-GB" sz="1800"/>
              <a:t> of what has already been said and is </a:t>
            </a:r>
            <a:r>
              <a:rPr lang="en-GB" sz="1800">
                <a:solidFill>
                  <a:schemeClr val="hlink"/>
                </a:solidFill>
              </a:rPr>
              <a:t>not a conclusion</a:t>
            </a:r>
          </a:p>
          <a:p>
            <a:pPr>
              <a:lnSpc>
                <a:spcPct val="80000"/>
              </a:lnSpc>
              <a:buFontTx/>
              <a:buNone/>
            </a:pPr>
            <a:endParaRPr lang="en-GB" sz="1800">
              <a:solidFill>
                <a:schemeClr val="hlink"/>
              </a:solidFill>
            </a:endParaRPr>
          </a:p>
          <a:p>
            <a:pPr>
              <a:lnSpc>
                <a:spcPct val="80000"/>
              </a:lnSpc>
            </a:pPr>
            <a:r>
              <a:rPr lang="en-GB" sz="1800"/>
              <a:t>it is the opportunity to look </a:t>
            </a:r>
            <a:r>
              <a:rPr lang="en-GB" sz="1800">
                <a:solidFill>
                  <a:schemeClr val="hlink"/>
                </a:solidFill>
              </a:rPr>
              <a:t>beyond</a:t>
            </a:r>
            <a:r>
              <a:rPr lang="en-GB" sz="1800"/>
              <a:t> what has been already said with </a:t>
            </a:r>
            <a:r>
              <a:rPr lang="en-GB" sz="1800">
                <a:solidFill>
                  <a:schemeClr val="hlink"/>
                </a:solidFill>
              </a:rPr>
              <a:t>original thinking about the ‘future’ of the issue – </a:t>
            </a:r>
            <a:r>
              <a:rPr lang="en-GB" sz="1800"/>
              <a:t>at </a:t>
            </a:r>
            <a:r>
              <a:rPr lang="en-GB" sz="1800">
                <a:solidFill>
                  <a:schemeClr val="hlink"/>
                </a:solidFill>
              </a:rPr>
              <a:t>least two implications</a:t>
            </a:r>
            <a:r>
              <a:rPr lang="en-GB" sz="1800"/>
              <a:t> should be discussed or at least </a:t>
            </a:r>
            <a:r>
              <a:rPr lang="en-GB" sz="1800">
                <a:solidFill>
                  <a:schemeClr val="hlink"/>
                </a:solidFill>
              </a:rPr>
              <a:t>two detailed aspects of one</a:t>
            </a:r>
          </a:p>
          <a:p>
            <a:pPr>
              <a:lnSpc>
                <a:spcPct val="80000"/>
              </a:lnSpc>
              <a:buFontTx/>
              <a:buNone/>
            </a:pPr>
            <a:endParaRPr lang="en-GB" sz="1800">
              <a:solidFill>
                <a:schemeClr val="hlink"/>
              </a:solidFill>
            </a:endParaRPr>
          </a:p>
          <a:p>
            <a:pPr>
              <a:lnSpc>
                <a:spcPct val="80000"/>
              </a:lnSpc>
            </a:pPr>
            <a:r>
              <a:rPr lang="en-GB" sz="1800"/>
              <a:t>the student should give </a:t>
            </a:r>
            <a:r>
              <a:rPr lang="en-GB" sz="1800">
                <a:solidFill>
                  <a:schemeClr val="hlink"/>
                </a:solidFill>
              </a:rPr>
              <a:t>his/her own opinion </a:t>
            </a:r>
            <a:r>
              <a:rPr lang="en-GB" sz="1800"/>
              <a:t>– </a:t>
            </a:r>
            <a:r>
              <a:rPr lang="en-GB" sz="1800">
                <a:solidFill>
                  <a:schemeClr val="hlink"/>
                </a:solidFill>
              </a:rPr>
              <a:t>‘In my opinion I think that …………….’ </a:t>
            </a:r>
            <a:r>
              <a:rPr lang="en-GB" sz="1800"/>
              <a:t>The opinion can be about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GB" sz="1600">
                <a:solidFill>
                  <a:schemeClr val="hlink"/>
                </a:solidFill>
              </a:rPr>
              <a:t>aspects/effects</a:t>
            </a:r>
            <a:r>
              <a:rPr lang="en-GB" sz="1600"/>
              <a:t> of the issue/solutions that have </a:t>
            </a:r>
            <a:r>
              <a:rPr lang="en-GB" sz="1600">
                <a:solidFill>
                  <a:schemeClr val="hlink"/>
                </a:solidFill>
              </a:rPr>
              <a:t>not so far been foreseen</a:t>
            </a:r>
            <a:r>
              <a:rPr lang="en-GB" sz="1600"/>
              <a:t> in the previous criteria, interview(s) or portfolio</a:t>
            </a:r>
          </a:p>
          <a:p>
            <a:pPr lvl="1">
              <a:lnSpc>
                <a:spcPct val="80000"/>
              </a:lnSpc>
              <a:buClr>
                <a:schemeClr val="hlink"/>
              </a:buClr>
              <a:buFont typeface="Wingdings" pitchFamily="2" charset="2"/>
              <a:buChar char="§"/>
            </a:pPr>
            <a:r>
              <a:rPr lang="en-GB" sz="1600"/>
              <a:t>the </a:t>
            </a:r>
            <a:r>
              <a:rPr lang="en-GB" sz="1600">
                <a:solidFill>
                  <a:schemeClr val="hlink"/>
                </a:solidFill>
              </a:rPr>
              <a:t>future implications</a:t>
            </a:r>
            <a:r>
              <a:rPr lang="en-GB" sz="1600"/>
              <a:t> for the situation involving the issue and the issue itself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GB" sz="1600">
                <a:solidFill>
                  <a:schemeClr val="hlink"/>
                </a:solidFill>
              </a:rPr>
              <a:t>recommendations</a:t>
            </a:r>
            <a:r>
              <a:rPr lang="en-GB" sz="1600"/>
              <a:t> for the future</a:t>
            </a:r>
          </a:p>
          <a:p>
            <a:pPr lvl="1">
              <a:lnSpc>
                <a:spcPct val="80000"/>
              </a:lnSpc>
              <a:buFont typeface="Wingdings" pitchFamily="2" charset="2"/>
              <a:buChar char="§"/>
            </a:pPr>
            <a:r>
              <a:rPr lang="en-GB" sz="1600">
                <a:solidFill>
                  <a:schemeClr val="hlink"/>
                </a:solidFill>
              </a:rPr>
              <a:t>evaluations </a:t>
            </a:r>
            <a:r>
              <a:rPr lang="en-GB" sz="1600"/>
              <a:t>of the  repercussions if the problem/s are solved or not solved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GB" sz="1400"/>
          </a:p>
          <a:p>
            <a:pPr>
              <a:lnSpc>
                <a:spcPct val="80000"/>
              </a:lnSpc>
            </a:pPr>
            <a:r>
              <a:rPr lang="en-GB" sz="1800"/>
              <a:t>do </a:t>
            </a:r>
            <a:r>
              <a:rPr lang="en-GB" sz="1800">
                <a:solidFill>
                  <a:schemeClr val="hlink"/>
                </a:solidFill>
              </a:rPr>
              <a:t>not repeat material</a:t>
            </a:r>
            <a:r>
              <a:rPr lang="en-GB" sz="1800"/>
              <a:t> from previous criteria, the portfolio or interview(s) unless in support of </a:t>
            </a:r>
            <a:r>
              <a:rPr lang="en-GB" sz="1800">
                <a:solidFill>
                  <a:schemeClr val="hlink"/>
                </a:solidFill>
              </a:rPr>
              <a:t>your opinion</a:t>
            </a:r>
          </a:p>
          <a:p>
            <a:pPr>
              <a:lnSpc>
                <a:spcPct val="80000"/>
              </a:lnSpc>
              <a:buFontTx/>
              <a:buNone/>
            </a:pPr>
            <a:endParaRPr lang="en-GB" sz="1800"/>
          </a:p>
          <a:p>
            <a:pPr>
              <a:lnSpc>
                <a:spcPct val="80000"/>
              </a:lnSpc>
            </a:pPr>
            <a:r>
              <a:rPr lang="en-GB" sz="1800"/>
              <a:t>all of these </a:t>
            </a:r>
            <a:r>
              <a:rPr lang="en-GB" sz="1800">
                <a:solidFill>
                  <a:schemeClr val="hlink"/>
                </a:solidFill>
              </a:rPr>
              <a:t>MUST be grounded securely with supportive examples</a:t>
            </a:r>
            <a:r>
              <a:rPr lang="en-GB" sz="1800"/>
              <a:t> from both interviews </a:t>
            </a:r>
            <a:r>
              <a:rPr lang="en-GB" sz="1800">
                <a:solidFill>
                  <a:schemeClr val="hlink"/>
                </a:solidFill>
              </a:rPr>
              <a:t>AND</a:t>
            </a:r>
            <a:r>
              <a:rPr lang="en-GB" sz="1800"/>
              <a:t> portfolio – specific references and quotes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256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256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256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256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2560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9" dur="500"/>
                                        <p:tgtEl>
                                          <p:spTgt spid="2560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4" dur="500"/>
                                        <p:tgtEl>
                                          <p:spTgt spid="2560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9" dur="500"/>
                                        <p:tgtEl>
                                          <p:spTgt spid="2560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03" grpId="0" uiExpand="1" build="p"/>
    </p:bldLst>
  </p:timing>
</p:sld>
</file>

<file path=ppt/theme/theme1.xml><?xml version="1.0" encoding="utf-8"?>
<a:theme xmlns:a="http://schemas.openxmlformats.org/drawingml/2006/main" name="PFX presentation">
  <a:themeElements>
    <a:clrScheme name="PFX presentation 1">
      <a:dk1>
        <a:srgbClr val="010199"/>
      </a:dk1>
      <a:lt1>
        <a:srgbClr val="FFFFFF"/>
      </a:lt1>
      <a:dk2>
        <a:srgbClr val="000099"/>
      </a:dk2>
      <a:lt2>
        <a:srgbClr val="FFFFFF"/>
      </a:lt2>
      <a:accent1>
        <a:srgbClr val="33CCCC"/>
      </a:accent1>
      <a:accent2>
        <a:srgbClr val="00C600"/>
      </a:accent2>
      <a:accent3>
        <a:srgbClr val="AAAACA"/>
      </a:accent3>
      <a:accent4>
        <a:srgbClr val="DADADA"/>
      </a:accent4>
      <a:accent5>
        <a:srgbClr val="ADE2E2"/>
      </a:accent5>
      <a:accent6>
        <a:srgbClr val="00B300"/>
      </a:accent6>
      <a:hlink>
        <a:srgbClr val="FFCC00"/>
      </a:hlink>
      <a:folHlink>
        <a:srgbClr val="6699FF"/>
      </a:folHlink>
    </a:clrScheme>
    <a:fontScheme name="PFX presentatio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PFX presentation 1">
        <a:dk1>
          <a:srgbClr val="010199"/>
        </a:dk1>
        <a:lt1>
          <a:srgbClr val="FFFFFF"/>
        </a:lt1>
        <a:dk2>
          <a:srgbClr val="000099"/>
        </a:dk2>
        <a:lt2>
          <a:srgbClr val="FFFFFF"/>
        </a:lt2>
        <a:accent1>
          <a:srgbClr val="33CCCC"/>
        </a:accent1>
        <a:accent2>
          <a:srgbClr val="00C600"/>
        </a:accent2>
        <a:accent3>
          <a:srgbClr val="AAAACA"/>
        </a:accent3>
        <a:accent4>
          <a:srgbClr val="DADADA"/>
        </a:accent4>
        <a:accent5>
          <a:srgbClr val="ADE2E2"/>
        </a:accent5>
        <a:accent6>
          <a:srgbClr val="00B300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FX presentation 2">
        <a:dk1>
          <a:srgbClr val="000066"/>
        </a:dk1>
        <a:lt1>
          <a:srgbClr val="FFFFFF"/>
        </a:lt1>
        <a:dk2>
          <a:srgbClr val="5D93FF"/>
        </a:dk2>
        <a:lt2>
          <a:srgbClr val="FFFFFF"/>
        </a:lt2>
        <a:accent1>
          <a:srgbClr val="6666FF"/>
        </a:accent1>
        <a:accent2>
          <a:srgbClr val="9999FF"/>
        </a:accent2>
        <a:accent3>
          <a:srgbClr val="B6C8FF"/>
        </a:accent3>
        <a:accent4>
          <a:srgbClr val="DADADA"/>
        </a:accent4>
        <a:accent5>
          <a:srgbClr val="B8B8FF"/>
        </a:accent5>
        <a:accent6>
          <a:srgbClr val="8A8AE7"/>
        </a:accent6>
        <a:hlink>
          <a:srgbClr val="FF33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FX presentation 3">
        <a:dk1>
          <a:srgbClr val="000000"/>
        </a:dk1>
        <a:lt1>
          <a:srgbClr val="FFFFFF"/>
        </a:lt1>
        <a:dk2>
          <a:srgbClr val="572E88"/>
        </a:dk2>
        <a:lt2>
          <a:srgbClr val="FFFFFF"/>
        </a:lt2>
        <a:accent1>
          <a:srgbClr val="FF6600"/>
        </a:accent1>
        <a:accent2>
          <a:srgbClr val="FFCC00"/>
        </a:accent2>
        <a:accent3>
          <a:srgbClr val="B4ADC3"/>
        </a:accent3>
        <a:accent4>
          <a:srgbClr val="DADADA"/>
        </a:accent4>
        <a:accent5>
          <a:srgbClr val="FFB8AA"/>
        </a:accent5>
        <a:accent6>
          <a:srgbClr val="E7B900"/>
        </a:accent6>
        <a:hlink>
          <a:srgbClr val="33CCCC"/>
        </a:hlink>
        <a:folHlink>
          <a:srgbClr val="36CC6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FX presentation 4">
        <a:dk1>
          <a:srgbClr val="003366"/>
        </a:dk1>
        <a:lt1>
          <a:srgbClr val="FFFFFF"/>
        </a:lt1>
        <a:dk2>
          <a:srgbClr val="666699"/>
        </a:dk2>
        <a:lt2>
          <a:srgbClr val="FFFFFF"/>
        </a:lt2>
        <a:accent1>
          <a:srgbClr val="9966FF"/>
        </a:accent1>
        <a:accent2>
          <a:srgbClr val="00CC66"/>
        </a:accent2>
        <a:accent3>
          <a:srgbClr val="B8B8CA"/>
        </a:accent3>
        <a:accent4>
          <a:srgbClr val="DADADA"/>
        </a:accent4>
        <a:accent5>
          <a:srgbClr val="CAB8FF"/>
        </a:accent5>
        <a:accent6>
          <a:srgbClr val="00B95C"/>
        </a:accent6>
        <a:hlink>
          <a:srgbClr val="65C8FF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FX presentation 5">
        <a:dk1>
          <a:srgbClr val="000000"/>
        </a:dk1>
        <a:lt1>
          <a:srgbClr val="FFFFFF"/>
        </a:lt1>
        <a:dk2>
          <a:srgbClr val="336600"/>
        </a:dk2>
        <a:lt2>
          <a:srgbClr val="FFFFFF"/>
        </a:lt2>
        <a:accent1>
          <a:srgbClr val="B7C533"/>
        </a:accent1>
        <a:accent2>
          <a:srgbClr val="CCCCFF"/>
        </a:accent2>
        <a:accent3>
          <a:srgbClr val="ADB8AA"/>
        </a:accent3>
        <a:accent4>
          <a:srgbClr val="DADADA"/>
        </a:accent4>
        <a:accent5>
          <a:srgbClr val="D8DFAD"/>
        </a:accent5>
        <a:accent6>
          <a:srgbClr val="B9B9E7"/>
        </a:accent6>
        <a:hlink>
          <a:srgbClr val="FFFFCC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FX presentation 6">
        <a:dk1>
          <a:srgbClr val="000000"/>
        </a:dk1>
        <a:lt1>
          <a:srgbClr val="FFFFFF"/>
        </a:lt1>
        <a:dk2>
          <a:srgbClr val="006B80"/>
        </a:dk2>
        <a:lt2>
          <a:srgbClr val="C1CB75"/>
        </a:lt2>
        <a:accent1>
          <a:srgbClr val="6F8406"/>
        </a:accent1>
        <a:accent2>
          <a:srgbClr val="D9E288"/>
        </a:accent2>
        <a:accent3>
          <a:srgbClr val="AABAC0"/>
        </a:accent3>
        <a:accent4>
          <a:srgbClr val="DADADA"/>
        </a:accent4>
        <a:accent5>
          <a:srgbClr val="BBC2AA"/>
        </a:accent5>
        <a:accent6>
          <a:srgbClr val="C4CD7B"/>
        </a:accent6>
        <a:hlink>
          <a:srgbClr val="00CC00"/>
        </a:hlink>
        <a:folHlink>
          <a:srgbClr val="C0FF7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FX presentation 7">
        <a:dk1>
          <a:srgbClr val="5F5F5F"/>
        </a:dk1>
        <a:lt1>
          <a:srgbClr val="FFFFFF"/>
        </a:lt1>
        <a:dk2>
          <a:srgbClr val="FF6600"/>
        </a:dk2>
        <a:lt2>
          <a:srgbClr val="FFFFFF"/>
        </a:lt2>
        <a:accent1>
          <a:srgbClr val="CC6600"/>
        </a:accent1>
        <a:accent2>
          <a:srgbClr val="FF6600"/>
        </a:accent2>
        <a:accent3>
          <a:srgbClr val="FFB8AA"/>
        </a:accent3>
        <a:accent4>
          <a:srgbClr val="DADADA"/>
        </a:accent4>
        <a:accent5>
          <a:srgbClr val="E2B8AA"/>
        </a:accent5>
        <a:accent6>
          <a:srgbClr val="E75C00"/>
        </a:accent6>
        <a:hlink>
          <a:srgbClr val="FFFF99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FX presentation 8">
        <a:dk1>
          <a:srgbClr val="000000"/>
        </a:dk1>
        <a:lt1>
          <a:srgbClr val="FFFFFF"/>
        </a:lt1>
        <a:dk2>
          <a:srgbClr val="FFBA2F"/>
        </a:dk2>
        <a:lt2>
          <a:srgbClr val="A50021"/>
        </a:lt2>
        <a:accent1>
          <a:srgbClr val="FF6600"/>
        </a:accent1>
        <a:accent2>
          <a:srgbClr val="CC6600"/>
        </a:accent2>
        <a:accent3>
          <a:srgbClr val="FFD9AD"/>
        </a:accent3>
        <a:accent4>
          <a:srgbClr val="DADADA"/>
        </a:accent4>
        <a:accent5>
          <a:srgbClr val="FFB8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PFX presentation</Template>
  <TotalTime>222</TotalTime>
  <Words>658</Words>
  <Application>Microsoft Office PowerPoint</Application>
  <PresentationFormat>On-screen Show (4:3)</PresentationFormat>
  <Paragraphs>67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Tahoma</vt:lpstr>
      <vt:lpstr>Wingdings</vt:lpstr>
      <vt:lpstr>PFX presentation</vt:lpstr>
      <vt:lpstr>the portfolio extension</vt:lpstr>
      <vt:lpstr>portfolio extension report</vt:lpstr>
      <vt:lpstr>introduction</vt:lpstr>
      <vt:lpstr>Discussion/analysis of the interview</vt:lpstr>
      <vt:lpstr>Reflection on the interview, with respect to the portfolio research</vt:lpstr>
      <vt:lpstr>projection of broader implications</vt:lpstr>
    </vt:vector>
  </TitlesOfParts>
  <Company>JACARANDA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ITGS portfolios and extensions</dc:title>
  <dc:creator>John Oldfield</dc:creator>
  <cp:lastModifiedBy>Kotie</cp:lastModifiedBy>
  <cp:revision>15</cp:revision>
  <dcterms:created xsi:type="dcterms:W3CDTF">2006-06-16T23:37:50Z</dcterms:created>
  <dcterms:modified xsi:type="dcterms:W3CDTF">2011-09-12T07:37:21Z</dcterms:modified>
</cp:coreProperties>
</file>

<file path=docProps/thumbnail.jpeg>
</file>